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2" r:id="rId3"/>
    <p:sldId id="265" r:id="rId4"/>
    <p:sldId id="263" r:id="rId5"/>
    <p:sldId id="264"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0B13"/>
    <a:srgbClr val="A87F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26" autoAdjust="0"/>
    <p:restoredTop sz="94660"/>
  </p:normalViewPr>
  <p:slideViewPr>
    <p:cSldViewPr snapToGrid="0">
      <p:cViewPr>
        <p:scale>
          <a:sx n="98" d="100"/>
          <a:sy n="98" d="100"/>
        </p:scale>
        <p:origin x="1192" y="-60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0F8B9B6-5FBB-4EA0-AC11-2C9F60ABA99E}" type="datetimeFigureOut">
              <a:rPr lang="en-IN" smtClean="0"/>
              <a:t>23-09-2023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1D331A-B6B9-4B25-A51F-B794DEE42015}" type="slidenum">
              <a:rPr lang="en-IN" smtClean="0"/>
              <a:t>‹#›</a:t>
            </a:fld>
            <a:endParaRPr lang="en-IN"/>
          </a:p>
        </p:txBody>
      </p:sp>
    </p:spTree>
    <p:extLst>
      <p:ext uri="{BB962C8B-B14F-4D97-AF65-F5344CB8AC3E}">
        <p14:creationId xmlns:p14="http://schemas.microsoft.com/office/powerpoint/2010/main" val="570839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F8B9B6-5FBB-4EA0-AC11-2C9F60ABA99E}" type="datetimeFigureOut">
              <a:rPr lang="en-IN" smtClean="0"/>
              <a:t>23-09-2023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1D331A-B6B9-4B25-A51F-B794DEE42015}" type="slidenum">
              <a:rPr lang="en-IN" smtClean="0"/>
              <a:t>‹#›</a:t>
            </a:fld>
            <a:endParaRPr lang="en-IN"/>
          </a:p>
        </p:txBody>
      </p:sp>
    </p:spTree>
    <p:extLst>
      <p:ext uri="{BB962C8B-B14F-4D97-AF65-F5344CB8AC3E}">
        <p14:creationId xmlns:p14="http://schemas.microsoft.com/office/powerpoint/2010/main" val="3590566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F8B9B6-5FBB-4EA0-AC11-2C9F60ABA99E}" type="datetimeFigureOut">
              <a:rPr lang="en-IN" smtClean="0"/>
              <a:t>23-09-2023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1D331A-B6B9-4B25-A51F-B794DEE42015}" type="slidenum">
              <a:rPr lang="en-IN" smtClean="0"/>
              <a:t>‹#›</a:t>
            </a:fld>
            <a:endParaRPr lang="en-IN"/>
          </a:p>
        </p:txBody>
      </p:sp>
    </p:spTree>
    <p:extLst>
      <p:ext uri="{BB962C8B-B14F-4D97-AF65-F5344CB8AC3E}">
        <p14:creationId xmlns:p14="http://schemas.microsoft.com/office/powerpoint/2010/main" val="1700429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F8B9B6-5FBB-4EA0-AC11-2C9F60ABA99E}" type="datetimeFigureOut">
              <a:rPr lang="en-IN" smtClean="0"/>
              <a:t>23-09-2023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1D331A-B6B9-4B25-A51F-B794DEE42015}" type="slidenum">
              <a:rPr lang="en-IN" smtClean="0"/>
              <a:t>‹#›</a:t>
            </a:fld>
            <a:endParaRPr lang="en-IN"/>
          </a:p>
        </p:txBody>
      </p:sp>
    </p:spTree>
    <p:extLst>
      <p:ext uri="{BB962C8B-B14F-4D97-AF65-F5344CB8AC3E}">
        <p14:creationId xmlns:p14="http://schemas.microsoft.com/office/powerpoint/2010/main" val="963991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F8B9B6-5FBB-4EA0-AC11-2C9F60ABA99E}" type="datetimeFigureOut">
              <a:rPr lang="en-IN" smtClean="0"/>
              <a:t>23-09-2023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01D331A-B6B9-4B25-A51F-B794DEE42015}" type="slidenum">
              <a:rPr lang="en-IN" smtClean="0"/>
              <a:t>‹#›</a:t>
            </a:fld>
            <a:endParaRPr lang="en-IN"/>
          </a:p>
        </p:txBody>
      </p:sp>
    </p:spTree>
    <p:extLst>
      <p:ext uri="{BB962C8B-B14F-4D97-AF65-F5344CB8AC3E}">
        <p14:creationId xmlns:p14="http://schemas.microsoft.com/office/powerpoint/2010/main" val="772726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F8B9B6-5FBB-4EA0-AC11-2C9F60ABA99E}" type="datetimeFigureOut">
              <a:rPr lang="en-IN" smtClean="0"/>
              <a:t>23-09-2023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01D331A-B6B9-4B25-A51F-B794DEE42015}" type="slidenum">
              <a:rPr lang="en-IN" smtClean="0"/>
              <a:t>‹#›</a:t>
            </a:fld>
            <a:endParaRPr lang="en-IN"/>
          </a:p>
        </p:txBody>
      </p:sp>
    </p:spTree>
    <p:extLst>
      <p:ext uri="{BB962C8B-B14F-4D97-AF65-F5344CB8AC3E}">
        <p14:creationId xmlns:p14="http://schemas.microsoft.com/office/powerpoint/2010/main" val="3185221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0F8B9B6-5FBB-4EA0-AC11-2C9F60ABA99E}" type="datetimeFigureOut">
              <a:rPr lang="en-IN" smtClean="0"/>
              <a:t>23-09-2023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01D331A-B6B9-4B25-A51F-B794DEE42015}" type="slidenum">
              <a:rPr lang="en-IN" smtClean="0"/>
              <a:t>‹#›</a:t>
            </a:fld>
            <a:endParaRPr lang="en-IN"/>
          </a:p>
        </p:txBody>
      </p:sp>
    </p:spTree>
    <p:extLst>
      <p:ext uri="{BB962C8B-B14F-4D97-AF65-F5344CB8AC3E}">
        <p14:creationId xmlns:p14="http://schemas.microsoft.com/office/powerpoint/2010/main" val="3020632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0F8B9B6-5FBB-4EA0-AC11-2C9F60ABA99E}" type="datetimeFigureOut">
              <a:rPr lang="en-IN" smtClean="0"/>
              <a:t>23-09-2023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01D331A-B6B9-4B25-A51F-B794DEE42015}" type="slidenum">
              <a:rPr lang="en-IN" smtClean="0"/>
              <a:t>‹#›</a:t>
            </a:fld>
            <a:endParaRPr lang="en-IN"/>
          </a:p>
        </p:txBody>
      </p:sp>
    </p:spTree>
    <p:extLst>
      <p:ext uri="{BB962C8B-B14F-4D97-AF65-F5344CB8AC3E}">
        <p14:creationId xmlns:p14="http://schemas.microsoft.com/office/powerpoint/2010/main" val="1233088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F8B9B6-5FBB-4EA0-AC11-2C9F60ABA99E}" type="datetimeFigureOut">
              <a:rPr lang="en-IN" smtClean="0"/>
              <a:t>23-09-2023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01D331A-B6B9-4B25-A51F-B794DEE42015}" type="slidenum">
              <a:rPr lang="en-IN" smtClean="0"/>
              <a:t>‹#›</a:t>
            </a:fld>
            <a:endParaRPr lang="en-IN"/>
          </a:p>
        </p:txBody>
      </p:sp>
    </p:spTree>
    <p:extLst>
      <p:ext uri="{BB962C8B-B14F-4D97-AF65-F5344CB8AC3E}">
        <p14:creationId xmlns:p14="http://schemas.microsoft.com/office/powerpoint/2010/main" val="159930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0F8B9B6-5FBB-4EA0-AC11-2C9F60ABA99E}" type="datetimeFigureOut">
              <a:rPr lang="en-IN" smtClean="0"/>
              <a:t>23-09-2023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01D331A-B6B9-4B25-A51F-B794DEE42015}" type="slidenum">
              <a:rPr lang="en-IN" smtClean="0"/>
              <a:t>‹#›</a:t>
            </a:fld>
            <a:endParaRPr lang="en-IN"/>
          </a:p>
        </p:txBody>
      </p:sp>
    </p:spTree>
    <p:extLst>
      <p:ext uri="{BB962C8B-B14F-4D97-AF65-F5344CB8AC3E}">
        <p14:creationId xmlns:p14="http://schemas.microsoft.com/office/powerpoint/2010/main" val="3114999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0F8B9B6-5FBB-4EA0-AC11-2C9F60ABA99E}" type="datetimeFigureOut">
              <a:rPr lang="en-IN" smtClean="0"/>
              <a:t>23-09-2023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01D331A-B6B9-4B25-A51F-B794DEE42015}" type="slidenum">
              <a:rPr lang="en-IN" smtClean="0"/>
              <a:t>‹#›</a:t>
            </a:fld>
            <a:endParaRPr lang="en-IN"/>
          </a:p>
        </p:txBody>
      </p:sp>
    </p:spTree>
    <p:extLst>
      <p:ext uri="{BB962C8B-B14F-4D97-AF65-F5344CB8AC3E}">
        <p14:creationId xmlns:p14="http://schemas.microsoft.com/office/powerpoint/2010/main" val="1594403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t>9/23/2023</a:t>
            </a:fld>
            <a:endParaRPr lang="en-US"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5592584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61B91595-DF01-4E8B-80BF-B812BA9BFD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65581"/>
            <a:ext cx="5876579" cy="2661684"/>
          </a:xfrm>
          <a:custGeom>
            <a:avLst/>
            <a:gdLst>
              <a:gd name="connsiteX0" fmla="*/ 0 w 10447252"/>
              <a:gd name="connsiteY0" fmla="*/ 0 h 1511306"/>
              <a:gd name="connsiteX1" fmla="*/ 3100647 w 10447252"/>
              <a:gd name="connsiteY1" fmla="*/ 0 h 1511306"/>
              <a:gd name="connsiteX2" fmla="*/ 3292695 w 10447252"/>
              <a:gd name="connsiteY2" fmla="*/ 0 h 1511306"/>
              <a:gd name="connsiteX3" fmla="*/ 3340133 w 10447252"/>
              <a:gd name="connsiteY3" fmla="*/ 0 h 1511306"/>
              <a:gd name="connsiteX4" fmla="*/ 4310215 w 10447252"/>
              <a:gd name="connsiteY4" fmla="*/ 0 h 1511306"/>
              <a:gd name="connsiteX5" fmla="*/ 5506390 w 10447252"/>
              <a:gd name="connsiteY5" fmla="*/ 0 h 1511306"/>
              <a:gd name="connsiteX6" fmla="*/ 5506390 w 10447252"/>
              <a:gd name="connsiteY6" fmla="*/ 2544 h 1511306"/>
              <a:gd name="connsiteX7" fmla="*/ 5901778 w 10447252"/>
              <a:gd name="connsiteY7" fmla="*/ 2544 h 1511306"/>
              <a:gd name="connsiteX8" fmla="*/ 5901778 w 10447252"/>
              <a:gd name="connsiteY8" fmla="*/ 0 h 1511306"/>
              <a:gd name="connsiteX9" fmla="*/ 10447252 w 10447252"/>
              <a:gd name="connsiteY9" fmla="*/ 0 h 1511306"/>
              <a:gd name="connsiteX10" fmla="*/ 9749635 w 10447252"/>
              <a:gd name="connsiteY10" fmla="*/ 1511301 h 1511306"/>
              <a:gd name="connsiteX11" fmla="*/ 5901779 w 10447252"/>
              <a:gd name="connsiteY11" fmla="*/ 1511301 h 1511306"/>
              <a:gd name="connsiteX12" fmla="*/ 5901779 w 10447252"/>
              <a:gd name="connsiteY12" fmla="*/ 1511304 h 1511306"/>
              <a:gd name="connsiteX13" fmla="*/ 5506390 w 10447252"/>
              <a:gd name="connsiteY13" fmla="*/ 1511304 h 1511306"/>
              <a:gd name="connsiteX14" fmla="*/ 5506390 w 10447252"/>
              <a:gd name="connsiteY14" fmla="*/ 1511306 h 1511306"/>
              <a:gd name="connsiteX15" fmla="*/ 4434058 w 10447252"/>
              <a:gd name="connsiteY15" fmla="*/ 1511306 h 1511306"/>
              <a:gd name="connsiteX16" fmla="*/ 4319855 w 10447252"/>
              <a:gd name="connsiteY16" fmla="*/ 1511306 h 1511306"/>
              <a:gd name="connsiteX17" fmla="*/ 4310215 w 10447252"/>
              <a:gd name="connsiteY17" fmla="*/ 1511306 h 1511306"/>
              <a:gd name="connsiteX18" fmla="*/ 3340133 w 10447252"/>
              <a:gd name="connsiteY18" fmla="*/ 1511306 h 1511306"/>
              <a:gd name="connsiteX19" fmla="*/ 3292695 w 10447252"/>
              <a:gd name="connsiteY19" fmla="*/ 1511306 h 1511306"/>
              <a:gd name="connsiteX20" fmla="*/ 3100647 w 10447252"/>
              <a:gd name="connsiteY20" fmla="*/ 1511306 h 1511306"/>
              <a:gd name="connsiteX21" fmla="*/ 0 w 10447252"/>
              <a:gd name="connsiteY21" fmla="*/ 1511306 h 1511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447252" h="1511306">
                <a:moveTo>
                  <a:pt x="0" y="0"/>
                </a:moveTo>
                <a:lnTo>
                  <a:pt x="3100647" y="0"/>
                </a:lnTo>
                <a:lnTo>
                  <a:pt x="3292695" y="0"/>
                </a:lnTo>
                <a:lnTo>
                  <a:pt x="3340133" y="0"/>
                </a:lnTo>
                <a:lnTo>
                  <a:pt x="4310215" y="0"/>
                </a:lnTo>
                <a:lnTo>
                  <a:pt x="5506390" y="0"/>
                </a:lnTo>
                <a:lnTo>
                  <a:pt x="5506390" y="2544"/>
                </a:lnTo>
                <a:lnTo>
                  <a:pt x="5901778" y="2544"/>
                </a:lnTo>
                <a:lnTo>
                  <a:pt x="5901778" y="0"/>
                </a:lnTo>
                <a:lnTo>
                  <a:pt x="10447252" y="0"/>
                </a:lnTo>
                <a:lnTo>
                  <a:pt x="9749635" y="1511301"/>
                </a:lnTo>
                <a:lnTo>
                  <a:pt x="5901779" y="1511301"/>
                </a:lnTo>
                <a:lnTo>
                  <a:pt x="5901779" y="1511304"/>
                </a:lnTo>
                <a:lnTo>
                  <a:pt x="5506390" y="1511304"/>
                </a:lnTo>
                <a:lnTo>
                  <a:pt x="5506390" y="1511306"/>
                </a:lnTo>
                <a:lnTo>
                  <a:pt x="4434058" y="1511306"/>
                </a:lnTo>
                <a:lnTo>
                  <a:pt x="4319855" y="1511306"/>
                </a:lnTo>
                <a:lnTo>
                  <a:pt x="4310215" y="1511306"/>
                </a:lnTo>
                <a:lnTo>
                  <a:pt x="3340133" y="1511306"/>
                </a:lnTo>
                <a:lnTo>
                  <a:pt x="3292695" y="1511306"/>
                </a:lnTo>
                <a:lnTo>
                  <a:pt x="3100647" y="1511306"/>
                </a:lnTo>
                <a:lnTo>
                  <a:pt x="0" y="1511306"/>
                </a:lnTo>
                <a:close/>
              </a:path>
            </a:pathLst>
          </a:custGeom>
          <a:solidFill>
            <a:srgbClr val="DDDC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Freeform: Shape 19">
            <a:extLst>
              <a:ext uri="{FF2B5EF4-FFF2-40B4-BE49-F238E27FC236}">
                <a16:creationId xmlns:a16="http://schemas.microsoft.com/office/drawing/2014/main" id="{8AC533DD-1CF6-4A33-852D-3877441533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7876" y="7244325"/>
            <a:ext cx="1310124" cy="2661675"/>
          </a:xfrm>
          <a:custGeom>
            <a:avLst/>
            <a:gdLst>
              <a:gd name="connsiteX0" fmla="*/ 697617 w 2329109"/>
              <a:gd name="connsiteY0" fmla="*/ 0 h 1511301"/>
              <a:gd name="connsiteX1" fmla="*/ 2329109 w 2329109"/>
              <a:gd name="connsiteY1" fmla="*/ 0 h 1511301"/>
              <a:gd name="connsiteX2" fmla="*/ 2329109 w 2329109"/>
              <a:gd name="connsiteY2" fmla="*/ 1511301 h 1511301"/>
              <a:gd name="connsiteX3" fmla="*/ 0 w 2329109"/>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2329109" h="1511301">
                <a:moveTo>
                  <a:pt x="697617" y="0"/>
                </a:moveTo>
                <a:lnTo>
                  <a:pt x="2329109" y="0"/>
                </a:lnTo>
                <a:lnTo>
                  <a:pt x="2329109" y="1511301"/>
                </a:lnTo>
                <a:lnTo>
                  <a:pt x="0" y="1511301"/>
                </a:lnTo>
                <a:close/>
              </a:path>
            </a:pathLst>
          </a:custGeom>
          <a:solidFill>
            <a:srgbClr val="404040">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a:p>
        </p:txBody>
      </p:sp>
      <p:sp>
        <p:nvSpPr>
          <p:cNvPr id="2" name="Title 1">
            <a:extLst>
              <a:ext uri="{FF2B5EF4-FFF2-40B4-BE49-F238E27FC236}">
                <a16:creationId xmlns:a16="http://schemas.microsoft.com/office/drawing/2014/main" id="{BAEB5F8C-85F9-4BCA-94DF-EB3BDD298A94}"/>
              </a:ext>
            </a:extLst>
          </p:cNvPr>
          <p:cNvSpPr>
            <a:spLocks noGrp="1"/>
          </p:cNvSpPr>
          <p:nvPr>
            <p:ph type="ctrTitle"/>
          </p:nvPr>
        </p:nvSpPr>
        <p:spPr>
          <a:xfrm>
            <a:off x="1741695" y="6739000"/>
            <a:ext cx="5116305" cy="2328800"/>
          </a:xfrm>
          <a:prstGeom prst="ellipse">
            <a:avLst/>
          </a:prstGeom>
        </p:spPr>
        <p:txBody>
          <a:bodyPr vert="horz" lIns="91440" tIns="45720" rIns="91440" bIns="45720" rtlCol="0">
            <a:normAutofit/>
          </a:bodyPr>
          <a:lstStyle/>
          <a:p>
            <a:pPr algn="l"/>
            <a:r>
              <a:rPr lang="en-US" sz="8800" dirty="0"/>
              <a:t>RULES </a:t>
            </a:r>
          </a:p>
        </p:txBody>
      </p:sp>
      <p:sp>
        <p:nvSpPr>
          <p:cNvPr id="4" name="TextBox 3">
            <a:extLst>
              <a:ext uri="{FF2B5EF4-FFF2-40B4-BE49-F238E27FC236}">
                <a16:creationId xmlns:a16="http://schemas.microsoft.com/office/drawing/2014/main" id="{98A77DC5-C688-2C18-1D90-48C92F1E1DA3}"/>
              </a:ext>
            </a:extLst>
          </p:cNvPr>
          <p:cNvSpPr txBox="1"/>
          <p:nvPr/>
        </p:nvSpPr>
        <p:spPr>
          <a:xfrm>
            <a:off x="802888" y="6102300"/>
            <a:ext cx="5359617" cy="1077218"/>
          </a:xfrm>
          <a:prstGeom prst="rect">
            <a:avLst/>
          </a:prstGeom>
          <a:noFill/>
        </p:spPr>
        <p:txBody>
          <a:bodyPr wrap="square" rtlCol="0">
            <a:spAutoFit/>
          </a:bodyPr>
          <a:lstStyle/>
          <a:p>
            <a:pPr algn="ctr"/>
            <a:r>
              <a:rPr lang="en-IN" b="1" spc="300" dirty="0">
                <a:solidFill>
                  <a:srgbClr val="0070C0"/>
                </a:solidFill>
                <a:latin typeface="Amasis MT Pro" panose="02040504050005020304" pitchFamily="18" charset="0"/>
              </a:rPr>
              <a:t>Inviting young minds from your school to ideate solutions for </a:t>
            </a:r>
          </a:p>
          <a:p>
            <a:pPr algn="ctr"/>
            <a:r>
              <a:rPr lang="en-IN" sz="2800" b="1" spc="300" dirty="0">
                <a:solidFill>
                  <a:srgbClr val="0070C0"/>
                </a:solidFill>
                <a:latin typeface="Amasis MT Pro" panose="02040504050005020304" pitchFamily="18" charset="0"/>
              </a:rPr>
              <a:t>BRAND BENGALURU</a:t>
            </a:r>
            <a:endParaRPr lang="en-IN" b="1" spc="300" dirty="0">
              <a:solidFill>
                <a:srgbClr val="0070C0"/>
              </a:solidFill>
              <a:latin typeface="Amasis MT Pro" panose="02040504050005020304" pitchFamily="18" charset="0"/>
            </a:endParaRPr>
          </a:p>
        </p:txBody>
      </p:sp>
      <p:pic>
        <p:nvPicPr>
          <p:cNvPr id="5" name="Picture 4" descr="A circular logo with buildings and text&#10;&#10;Description automatically generated">
            <a:extLst>
              <a:ext uri="{FF2B5EF4-FFF2-40B4-BE49-F238E27FC236}">
                <a16:creationId xmlns:a16="http://schemas.microsoft.com/office/drawing/2014/main" id="{B6AF1E84-83C9-45AB-FAAF-9B1BF66874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0310" y="210543"/>
            <a:ext cx="4384775" cy="5620637"/>
          </a:xfrm>
          <a:prstGeom prst="rect">
            <a:avLst/>
          </a:prstGeom>
        </p:spPr>
      </p:pic>
    </p:spTree>
    <p:extLst>
      <p:ext uri="{BB962C8B-B14F-4D97-AF65-F5344CB8AC3E}">
        <p14:creationId xmlns:p14="http://schemas.microsoft.com/office/powerpoint/2010/main" val="520777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BBEC6A-1B19-4D9F-BCB3-148F70B44D62}"/>
              </a:ext>
            </a:extLst>
          </p:cNvPr>
          <p:cNvSpPr txBox="1"/>
          <p:nvPr/>
        </p:nvSpPr>
        <p:spPr>
          <a:xfrm>
            <a:off x="485746" y="204960"/>
            <a:ext cx="3984171" cy="1449413"/>
          </a:xfrm>
          <a:prstGeom prst="rect">
            <a:avLst/>
          </a:prstGeom>
        </p:spPr>
        <p:txBody>
          <a:bodyPr vert="horz" lIns="162560" tIns="81280" rIns="162560" bIns="81280" rtlCol="0" anchor="ctr">
            <a:normAutofit/>
          </a:bodyPr>
          <a:lstStyle/>
          <a:p>
            <a:pPr>
              <a:lnSpc>
                <a:spcPct val="90000"/>
              </a:lnSpc>
              <a:spcBef>
                <a:spcPct val="0"/>
              </a:spcBef>
              <a:spcAft>
                <a:spcPts val="1067"/>
              </a:spcAft>
            </a:pPr>
            <a:r>
              <a:rPr lang="en-US" sz="8800" dirty="0">
                <a:latin typeface="+mj-lt"/>
                <a:ea typeface="+mj-ea"/>
                <a:cs typeface="+mj-cs"/>
              </a:rPr>
              <a:t>RULES</a:t>
            </a:r>
          </a:p>
        </p:txBody>
      </p:sp>
      <p:sp>
        <p:nvSpPr>
          <p:cNvPr id="4" name="Content Placeholder 2">
            <a:extLst>
              <a:ext uri="{FF2B5EF4-FFF2-40B4-BE49-F238E27FC236}">
                <a16:creationId xmlns:a16="http://schemas.microsoft.com/office/drawing/2014/main" id="{FCD2BD56-46C9-4BE7-8DEB-4C3BD819995B}"/>
              </a:ext>
            </a:extLst>
          </p:cNvPr>
          <p:cNvSpPr>
            <a:spLocks noGrp="1"/>
          </p:cNvSpPr>
          <p:nvPr>
            <p:ph idx="1"/>
          </p:nvPr>
        </p:nvSpPr>
        <p:spPr>
          <a:xfrm>
            <a:off x="378507" y="2091838"/>
            <a:ext cx="6231613" cy="7735712"/>
          </a:xfrm>
        </p:spPr>
        <p:txBody>
          <a:bodyPr vert="horz" lIns="162560" tIns="81280" rIns="162560" bIns="81280" rtlCol="0">
            <a:normAutofit/>
          </a:bodyPr>
          <a:lstStyle/>
          <a:p>
            <a:pPr>
              <a:lnSpc>
                <a:spcPct val="100000"/>
              </a:lnSpc>
            </a:pPr>
            <a:r>
              <a:rPr lang="en-US" sz="1600" dirty="0"/>
              <a:t>The contest is open to students of schools located in Bengaluru.</a:t>
            </a:r>
          </a:p>
          <a:p>
            <a:pPr>
              <a:lnSpc>
                <a:spcPct val="100000"/>
              </a:lnSpc>
            </a:pPr>
            <a:r>
              <a:rPr lang="en-US" sz="1600" dirty="0"/>
              <a:t>The students should be currently studying between grades 10 to 12 or at a PU College.</a:t>
            </a:r>
          </a:p>
          <a:p>
            <a:pPr>
              <a:lnSpc>
                <a:spcPct val="100000"/>
              </a:lnSpc>
            </a:pPr>
            <a:r>
              <a:rPr lang="en-US" sz="1600" dirty="0"/>
              <a:t>There is </a:t>
            </a:r>
            <a:r>
              <a:rPr lang="en-US" sz="1600" b="1" dirty="0"/>
              <a:t>NO ENTRY FEE</a:t>
            </a:r>
            <a:r>
              <a:rPr lang="en-US" sz="1600" dirty="0"/>
              <a:t>.</a:t>
            </a:r>
          </a:p>
          <a:p>
            <a:pPr>
              <a:lnSpc>
                <a:spcPct val="100000"/>
              </a:lnSpc>
            </a:pPr>
            <a:r>
              <a:rPr lang="en-US" sz="1600" dirty="0"/>
              <a:t>Only </a:t>
            </a:r>
            <a:r>
              <a:rPr lang="en-US" sz="1600" b="1" dirty="0"/>
              <a:t>ONE TEAM</a:t>
            </a:r>
            <a:r>
              <a:rPr lang="en-US" sz="1600" dirty="0"/>
              <a:t> from a school is allowed to participate in the </a:t>
            </a:r>
            <a:r>
              <a:rPr lang="en-US" sz="1600" dirty="0" err="1"/>
              <a:t>Ideathon</a:t>
            </a:r>
            <a:r>
              <a:rPr lang="en-US" sz="1600" dirty="0"/>
              <a:t>.</a:t>
            </a:r>
          </a:p>
          <a:p>
            <a:pPr>
              <a:lnSpc>
                <a:spcPct val="100000"/>
              </a:lnSpc>
            </a:pPr>
            <a:r>
              <a:rPr lang="en-IN" sz="1600" dirty="0"/>
              <a:t>Each team will consist of </a:t>
            </a:r>
            <a:r>
              <a:rPr lang="en-IN" sz="1600" b="1" dirty="0"/>
              <a:t>TWO STUDENTS </a:t>
            </a:r>
            <a:r>
              <a:rPr lang="en-IN" sz="1600" dirty="0"/>
              <a:t>from the same school.</a:t>
            </a:r>
          </a:p>
          <a:p>
            <a:pPr>
              <a:lnSpc>
                <a:spcPct val="100000"/>
              </a:lnSpc>
            </a:pPr>
            <a:r>
              <a:rPr lang="en-US" sz="1600" dirty="0"/>
              <a:t>Only first </a:t>
            </a:r>
            <a:r>
              <a:rPr lang="en-US" sz="1600" b="1" dirty="0"/>
              <a:t>200 teams </a:t>
            </a:r>
            <a:r>
              <a:rPr lang="en-US" sz="1600" dirty="0"/>
              <a:t>will be accepted for the </a:t>
            </a:r>
            <a:r>
              <a:rPr lang="en-US" sz="1600" dirty="0" err="1"/>
              <a:t>Ideathon</a:t>
            </a:r>
            <a:r>
              <a:rPr lang="en-US" sz="1600" dirty="0"/>
              <a:t>.</a:t>
            </a:r>
          </a:p>
          <a:p>
            <a:pPr>
              <a:lnSpc>
                <a:spcPct val="100000"/>
              </a:lnSpc>
            </a:pPr>
            <a:r>
              <a:rPr lang="en-IN" sz="1600" dirty="0"/>
              <a:t>The challenge will accept solutions only in Kannada and English.</a:t>
            </a:r>
          </a:p>
          <a:p>
            <a:pPr>
              <a:lnSpc>
                <a:spcPct val="100000"/>
              </a:lnSpc>
            </a:pPr>
            <a:r>
              <a:rPr lang="en-US" sz="1600" dirty="0"/>
              <a:t>All participants who qualify for the TOP 25 will be required to provide valid photo ID of the institution they represent and provide any other proof that the organisers might require from the school.</a:t>
            </a:r>
          </a:p>
          <a:p>
            <a:pPr>
              <a:lnSpc>
                <a:spcPct val="100000"/>
              </a:lnSpc>
            </a:pPr>
            <a:r>
              <a:rPr lang="en-US" sz="1600" dirty="0"/>
              <a:t>The organisers retain the right to make any changes to the event, its format, date, rules and in any matter related to this event, at any time before or during the event. </a:t>
            </a:r>
          </a:p>
          <a:p>
            <a:pPr>
              <a:lnSpc>
                <a:spcPct val="100000"/>
              </a:lnSpc>
            </a:pPr>
            <a:r>
              <a:rPr lang="en-US" sz="1600" dirty="0"/>
              <a:t>The organisers reserve the right to accept or reject any application to registration and / or entry to the event proceedings.</a:t>
            </a:r>
          </a:p>
          <a:p>
            <a:pPr>
              <a:lnSpc>
                <a:spcPct val="100000"/>
              </a:lnSpc>
            </a:pPr>
            <a:r>
              <a:rPr lang="en-US" sz="1600" dirty="0"/>
              <a:t>By entering the event the attendees permit themselves to be photographed / videographed / recorded by electronic and other mediums for telecast / publication and other display usage of the organisers.</a:t>
            </a:r>
          </a:p>
        </p:txBody>
      </p:sp>
      <p:sp>
        <p:nvSpPr>
          <p:cNvPr id="3" name="Rectangle: Rounded Corners 2">
            <a:extLst>
              <a:ext uri="{FF2B5EF4-FFF2-40B4-BE49-F238E27FC236}">
                <a16:creationId xmlns:a16="http://schemas.microsoft.com/office/drawing/2014/main" id="{4D8F6F30-4775-4C71-94E5-8DDC5A01DED8}"/>
              </a:ext>
            </a:extLst>
          </p:cNvPr>
          <p:cNvSpPr/>
          <p:nvPr/>
        </p:nvSpPr>
        <p:spPr>
          <a:xfrm>
            <a:off x="485746" y="1520328"/>
            <a:ext cx="3984171" cy="134045"/>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 name="Picture 5">
            <a:extLst>
              <a:ext uri="{FF2B5EF4-FFF2-40B4-BE49-F238E27FC236}">
                <a16:creationId xmlns:a16="http://schemas.microsoft.com/office/drawing/2014/main" id="{30394161-9A5F-3F0A-558C-1D3E4C5A0DA2}"/>
              </a:ext>
            </a:extLst>
          </p:cNvPr>
          <p:cNvPicPr>
            <a:picLocks noChangeAspect="1"/>
          </p:cNvPicPr>
          <p:nvPr/>
        </p:nvPicPr>
        <p:blipFill rotWithShape="1">
          <a:blip r:embed="rId2"/>
          <a:srcRect r="-12" b="18147"/>
          <a:stretch/>
        </p:blipFill>
        <p:spPr>
          <a:xfrm>
            <a:off x="5011140" y="204960"/>
            <a:ext cx="1468353" cy="1828587"/>
          </a:xfrm>
          <a:prstGeom prst="roundRect">
            <a:avLst>
              <a:gd name="adj" fmla="val 5810"/>
            </a:avLst>
          </a:prstGeom>
        </p:spPr>
      </p:pic>
    </p:spTree>
    <p:extLst>
      <p:ext uri="{BB962C8B-B14F-4D97-AF65-F5344CB8AC3E}">
        <p14:creationId xmlns:p14="http://schemas.microsoft.com/office/powerpoint/2010/main" val="2637367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8074A99-6B81-4D45-AC18-EDAFCEC8AC7F}"/>
              </a:ext>
            </a:extLst>
          </p:cNvPr>
          <p:cNvSpPr/>
          <p:nvPr/>
        </p:nvSpPr>
        <p:spPr>
          <a:xfrm>
            <a:off x="504824" y="2012654"/>
            <a:ext cx="5848351" cy="6247864"/>
          </a:xfrm>
          <a:prstGeom prst="rect">
            <a:avLst/>
          </a:prstGeom>
        </p:spPr>
        <p:txBody>
          <a:bodyPr wrap="square">
            <a:spAutoFit/>
          </a:bodyPr>
          <a:lstStyle/>
          <a:p>
            <a:pPr marL="285750" indent="-285750">
              <a:buFont typeface="Arial" panose="020B0604020202020204" pitchFamily="34" charset="0"/>
              <a:buChar char="•"/>
            </a:pPr>
            <a:r>
              <a:rPr lang="en-US" sz="1600" dirty="0"/>
              <a:t>By registering for the event, you also indicate your acceptance that the organisers can send you communication from time to time regarding the event or any other initiatives by the organisers.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Prizes once awarded will be final and there would be no exchange/substitution of the prizes to the winners. </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Neither the organisers, or employees of the organisers and supporting companies may be held liable for any warranty, costs, damage, injury, or any other claims incurred as a result of being part of the contest.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The organiser reserves the right to alter, amend, modify any rules of the contest at anytime without any notice whatsoever. The organiser also reserves the right to withdraw or terminate this event at any time without prior notice. </a:t>
            </a:r>
            <a:r>
              <a:rPr lang="en-IN" sz="1600" dirty="0">
                <a:effectLst/>
                <a:ea typeface="Tahoma" panose="020B0604030504040204" pitchFamily="34" charset="0"/>
                <a:cs typeface="Tahoma" panose="020B0604030504040204" pitchFamily="34" charset="0"/>
              </a:rPr>
              <a:t>All updates will be posted on the Organiser’s website</a:t>
            </a:r>
            <a:r>
              <a:rPr lang="en-IN" sz="1600" dirty="0">
                <a:solidFill>
                  <a:srgbClr val="212529"/>
                </a:solidFill>
                <a:effectLst/>
                <a:ea typeface="Tahoma" panose="020B0604030504040204" pitchFamily="34" charset="0"/>
                <a:cs typeface="Tahoma" panose="020B0604030504040204" pitchFamily="34" charset="0"/>
              </a:rPr>
              <a:t>.</a:t>
            </a:r>
          </a:p>
          <a:p>
            <a:endParaRPr lang="en-US" sz="1600" dirty="0"/>
          </a:p>
          <a:p>
            <a:pPr marL="285750" indent="-285750">
              <a:buFont typeface="Arial" panose="020B0604020202020204" pitchFamily="34" charset="0"/>
              <a:buChar char="•"/>
            </a:pPr>
            <a:r>
              <a:rPr lang="en-US" sz="1600" b="1" dirty="0"/>
              <a:t>Once you register for the event you are indicating your acceptance that the decision of the </a:t>
            </a:r>
            <a:r>
              <a:rPr lang="en-US" sz="1600" b="1" dirty="0" err="1"/>
              <a:t>organisers</a:t>
            </a:r>
            <a:r>
              <a:rPr lang="en-US" sz="1600" b="1" dirty="0"/>
              <a:t>, the jury and anchors will be final and binding on all issues related to this contest and no correspondence in this regard would be entertained.</a:t>
            </a:r>
          </a:p>
          <a:p>
            <a:pPr marL="285750" indent="-285750">
              <a:buFont typeface="Arial" panose="020B0604020202020204" pitchFamily="34" charset="0"/>
              <a:buChar char="•"/>
            </a:pPr>
            <a:endParaRPr lang="en-US" sz="1600" dirty="0"/>
          </a:p>
        </p:txBody>
      </p:sp>
      <p:sp>
        <p:nvSpPr>
          <p:cNvPr id="2" name="TextBox 1">
            <a:extLst>
              <a:ext uri="{FF2B5EF4-FFF2-40B4-BE49-F238E27FC236}">
                <a16:creationId xmlns:a16="http://schemas.microsoft.com/office/drawing/2014/main" id="{26BFD88C-8208-4639-B7DA-B78A43B23EB8}"/>
              </a:ext>
            </a:extLst>
          </p:cNvPr>
          <p:cNvSpPr txBox="1"/>
          <p:nvPr/>
        </p:nvSpPr>
        <p:spPr>
          <a:xfrm>
            <a:off x="485746" y="204960"/>
            <a:ext cx="3984171" cy="1449413"/>
          </a:xfrm>
          <a:prstGeom prst="rect">
            <a:avLst/>
          </a:prstGeom>
        </p:spPr>
        <p:txBody>
          <a:bodyPr vert="horz" lIns="162560" tIns="81280" rIns="162560" bIns="81280" rtlCol="0" anchor="ctr">
            <a:normAutofit/>
          </a:bodyPr>
          <a:lstStyle/>
          <a:p>
            <a:pPr>
              <a:lnSpc>
                <a:spcPct val="90000"/>
              </a:lnSpc>
              <a:spcBef>
                <a:spcPct val="0"/>
              </a:spcBef>
              <a:spcAft>
                <a:spcPts val="1067"/>
              </a:spcAft>
            </a:pPr>
            <a:r>
              <a:rPr lang="en-US" sz="8800" dirty="0">
                <a:latin typeface="+mj-lt"/>
                <a:ea typeface="+mj-ea"/>
                <a:cs typeface="+mj-cs"/>
              </a:rPr>
              <a:t>RULES</a:t>
            </a:r>
          </a:p>
        </p:txBody>
      </p:sp>
      <p:sp>
        <p:nvSpPr>
          <p:cNvPr id="8" name="Rectangle: Rounded Corners 7">
            <a:extLst>
              <a:ext uri="{FF2B5EF4-FFF2-40B4-BE49-F238E27FC236}">
                <a16:creationId xmlns:a16="http://schemas.microsoft.com/office/drawing/2014/main" id="{6425664D-40CF-43AD-8565-F24B6612236E}"/>
              </a:ext>
            </a:extLst>
          </p:cNvPr>
          <p:cNvSpPr/>
          <p:nvPr/>
        </p:nvSpPr>
        <p:spPr>
          <a:xfrm>
            <a:off x="485746" y="1520328"/>
            <a:ext cx="3984171" cy="134045"/>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Picture 4">
            <a:extLst>
              <a:ext uri="{FF2B5EF4-FFF2-40B4-BE49-F238E27FC236}">
                <a16:creationId xmlns:a16="http://schemas.microsoft.com/office/drawing/2014/main" id="{51339D48-4723-62C0-5BE7-652CC10DB66F}"/>
              </a:ext>
            </a:extLst>
          </p:cNvPr>
          <p:cNvPicPr>
            <a:picLocks noChangeAspect="1"/>
          </p:cNvPicPr>
          <p:nvPr/>
        </p:nvPicPr>
        <p:blipFill rotWithShape="1">
          <a:blip r:embed="rId2"/>
          <a:srcRect r="-12" b="18147"/>
          <a:stretch/>
        </p:blipFill>
        <p:spPr>
          <a:xfrm>
            <a:off x="5011140" y="204960"/>
            <a:ext cx="1468353" cy="1828587"/>
          </a:xfrm>
          <a:prstGeom prst="roundRect">
            <a:avLst>
              <a:gd name="adj" fmla="val 5810"/>
            </a:avLst>
          </a:prstGeom>
        </p:spPr>
      </p:pic>
    </p:spTree>
    <p:extLst>
      <p:ext uri="{BB962C8B-B14F-4D97-AF65-F5344CB8AC3E}">
        <p14:creationId xmlns:p14="http://schemas.microsoft.com/office/powerpoint/2010/main" val="2429784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BFD88C-8208-4639-B7DA-B78A43B23EB8}"/>
              </a:ext>
            </a:extLst>
          </p:cNvPr>
          <p:cNvSpPr txBox="1"/>
          <p:nvPr/>
        </p:nvSpPr>
        <p:spPr>
          <a:xfrm>
            <a:off x="485746" y="204960"/>
            <a:ext cx="3984171" cy="1449413"/>
          </a:xfrm>
          <a:prstGeom prst="rect">
            <a:avLst/>
          </a:prstGeom>
        </p:spPr>
        <p:txBody>
          <a:bodyPr vert="horz" lIns="162560" tIns="81280" rIns="162560" bIns="81280" rtlCol="0" anchor="ctr">
            <a:normAutofit/>
          </a:bodyPr>
          <a:lstStyle/>
          <a:p>
            <a:pPr>
              <a:lnSpc>
                <a:spcPct val="90000"/>
              </a:lnSpc>
              <a:spcBef>
                <a:spcPct val="0"/>
              </a:spcBef>
              <a:spcAft>
                <a:spcPts val="1067"/>
              </a:spcAft>
            </a:pPr>
            <a:r>
              <a:rPr lang="en-US" sz="8800" dirty="0">
                <a:latin typeface="+mj-lt"/>
                <a:ea typeface="+mj-ea"/>
                <a:cs typeface="+mj-cs"/>
              </a:rPr>
              <a:t>RULES</a:t>
            </a:r>
          </a:p>
        </p:txBody>
      </p:sp>
      <p:sp>
        <p:nvSpPr>
          <p:cNvPr id="8" name="Rectangle: Rounded Corners 7">
            <a:extLst>
              <a:ext uri="{FF2B5EF4-FFF2-40B4-BE49-F238E27FC236}">
                <a16:creationId xmlns:a16="http://schemas.microsoft.com/office/drawing/2014/main" id="{6425664D-40CF-43AD-8565-F24B6612236E}"/>
              </a:ext>
            </a:extLst>
          </p:cNvPr>
          <p:cNvSpPr/>
          <p:nvPr/>
        </p:nvSpPr>
        <p:spPr>
          <a:xfrm>
            <a:off x="485746" y="1520328"/>
            <a:ext cx="3984171" cy="134045"/>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53EEE1F9-67D2-415D-8990-ACF3F29C729E}"/>
              </a:ext>
            </a:extLst>
          </p:cNvPr>
          <p:cNvSpPr txBox="1"/>
          <p:nvPr/>
        </p:nvSpPr>
        <p:spPr>
          <a:xfrm>
            <a:off x="382346" y="2230877"/>
            <a:ext cx="6349193" cy="6719788"/>
          </a:xfrm>
          <a:prstGeom prst="rect">
            <a:avLst/>
          </a:prstGeom>
          <a:noFill/>
        </p:spPr>
        <p:txBody>
          <a:bodyPr wrap="square">
            <a:spAutoFit/>
          </a:bodyPr>
          <a:lstStyle/>
          <a:p>
            <a:pPr marL="342900" lvl="0" indent="-342900">
              <a:spcAft>
                <a:spcPts val="800"/>
              </a:spcAft>
              <a:buSzPts val="1000"/>
              <a:buFont typeface="Symbol" panose="05050102010706020507" pitchFamily="18" charset="2"/>
              <a:buChar char=""/>
              <a:tabLst>
                <a:tab pos="457200" algn="l"/>
              </a:tabLst>
            </a:pPr>
            <a:r>
              <a:rPr lang="en-IN" sz="1600" dirty="0">
                <a:solidFill>
                  <a:srgbClr val="212529"/>
                </a:solidFill>
                <a:effectLst/>
                <a:ea typeface="Tahoma" panose="020B0604030504040204" pitchFamily="34" charset="0"/>
                <a:cs typeface="Tahoma" panose="020B0604030504040204" pitchFamily="34" charset="0"/>
              </a:rPr>
              <a:t>By participating, the Applicant agrees to be fully and unconditionally bound by these rules and represents and warrants that it meets the eligibility requirements. In addition, the Applicant agrees to accept the Organiser's decisions relating to the content of this Contest as final and binding.</a:t>
            </a:r>
          </a:p>
          <a:p>
            <a:pPr marL="342900" lvl="0" indent="-342900">
              <a:spcAft>
                <a:spcPts val="800"/>
              </a:spcAft>
              <a:buSzPts val="1000"/>
              <a:buFont typeface="Symbol" panose="05050102010706020507" pitchFamily="18" charset="2"/>
              <a:buChar char=""/>
              <a:tabLst>
                <a:tab pos="457200" algn="l"/>
              </a:tabLst>
            </a:pPr>
            <a:r>
              <a:rPr lang="en-IN" sz="1600" dirty="0">
                <a:solidFill>
                  <a:srgbClr val="212529"/>
                </a:solidFill>
                <a:effectLst/>
                <a:ea typeface="Tahoma" panose="020B0604030504040204" pitchFamily="34" charset="0"/>
                <a:cs typeface="Tahoma" panose="020B0604030504040204" pitchFamily="34" charset="0"/>
              </a:rPr>
              <a:t>The Organiser has the right to verify the eligibility of each Applicant. Entries that are incomplete or do not adhere to the rules or specifications may be disqualified at the sole discretion of the Organiser.</a:t>
            </a:r>
          </a:p>
          <a:p>
            <a:pPr marL="342900" lvl="0" indent="-342900">
              <a:spcAft>
                <a:spcPts val="800"/>
              </a:spcAft>
              <a:buSzPts val="1000"/>
              <a:buFont typeface="Symbol" panose="05050102010706020507" pitchFamily="18" charset="2"/>
              <a:buChar char=""/>
              <a:tabLst>
                <a:tab pos="457200" algn="l"/>
              </a:tabLst>
            </a:pPr>
            <a:r>
              <a:rPr lang="en-IN" sz="1600" dirty="0">
                <a:solidFill>
                  <a:srgbClr val="212529"/>
                </a:solidFill>
                <a:effectLst/>
                <a:ea typeface="Tahoma" panose="020B0604030504040204" pitchFamily="34" charset="0"/>
                <a:cs typeface="Tahoma" panose="020B0604030504040204" pitchFamily="34" charset="0"/>
              </a:rPr>
              <a:t>If the Applicant uses fraudulent methods or otherwise attempts to circumvent the rules, its submission may be removed from eligibility at the sole discretion of the Organiser.</a:t>
            </a:r>
          </a:p>
          <a:p>
            <a:pPr marL="342900" lvl="0" indent="-342900">
              <a:spcAft>
                <a:spcPts val="800"/>
              </a:spcAft>
              <a:buSzPts val="1000"/>
              <a:buFont typeface="Symbol" panose="05050102010706020507" pitchFamily="18" charset="2"/>
              <a:buChar char=""/>
              <a:tabLst>
                <a:tab pos="457200" algn="l"/>
              </a:tabLst>
            </a:pPr>
            <a:r>
              <a:rPr lang="en-IN" sz="1600" dirty="0">
                <a:solidFill>
                  <a:srgbClr val="212529"/>
                </a:solidFill>
                <a:effectLst/>
                <a:ea typeface="Tahoma" panose="020B0604030504040204" pitchFamily="34" charset="0"/>
                <a:cs typeface="Tahoma" panose="020B0604030504040204" pitchFamily="34" charset="0"/>
              </a:rPr>
              <a:t>This Contest is governed and construed in accordance with the Law of India. The competent courts of Bangalore shall have exclusive jurisdiction in relation to any dispute arising in connection with this Agreement.</a:t>
            </a:r>
          </a:p>
          <a:p>
            <a:pPr marL="342900" lvl="0" indent="-342900">
              <a:spcAft>
                <a:spcPts val="800"/>
              </a:spcAft>
              <a:buSzPts val="1000"/>
              <a:buFont typeface="Symbol" panose="05050102010706020507" pitchFamily="18" charset="2"/>
              <a:buChar char=""/>
              <a:tabLst>
                <a:tab pos="457200" algn="l"/>
              </a:tabLst>
            </a:pPr>
            <a:r>
              <a:rPr lang="en-IN" sz="1600" dirty="0">
                <a:solidFill>
                  <a:srgbClr val="212529"/>
                </a:solidFill>
                <a:effectLst/>
                <a:ea typeface="Tahoma" panose="020B0604030504040204" pitchFamily="34" charset="0"/>
                <a:cs typeface="Tahoma" panose="020B0604030504040204" pitchFamily="34" charset="0"/>
              </a:rPr>
              <a:t>The Organiser reserves the right, in its sole discretion, to cancel, terminate, modify or suspend the Contest should fraud, force majeure or other cause beyond the Organiser's control corrupt or affect the administration, security, fairness, or proper conduct of the Contest.</a:t>
            </a:r>
          </a:p>
          <a:p>
            <a:pPr marL="342900" indent="-342900">
              <a:spcAft>
                <a:spcPts val="800"/>
              </a:spcAft>
              <a:buSzPts val="1000"/>
              <a:buFont typeface="Symbol" panose="05050102010706020507" pitchFamily="18" charset="2"/>
              <a:buChar char=""/>
              <a:tabLst>
                <a:tab pos="457200" algn="l"/>
              </a:tabLst>
            </a:pPr>
            <a:r>
              <a:rPr lang="en-IN" sz="1600" dirty="0">
                <a:solidFill>
                  <a:srgbClr val="212529"/>
                </a:solidFill>
                <a:effectLst/>
                <a:ea typeface="Tahoma" panose="020B0604030504040204" pitchFamily="34" charset="0"/>
                <a:cs typeface="Tahoma" panose="020B0604030504040204" pitchFamily="34" charset="0"/>
              </a:rPr>
              <a:t>The Organiser reserves the right, in its sole discretion, to disqualify any Applicant who tampers or attempts to tamper with the entry process or the operation of the Contest or violates these Guidelines.</a:t>
            </a:r>
          </a:p>
          <a:p>
            <a:pPr marL="342900" lvl="0" indent="-342900">
              <a:spcAft>
                <a:spcPts val="800"/>
              </a:spcAft>
              <a:buSzPts val="1000"/>
              <a:buFont typeface="Symbol" panose="05050102010706020507" pitchFamily="18" charset="2"/>
              <a:buChar char=""/>
              <a:tabLst>
                <a:tab pos="457200" algn="l"/>
              </a:tabLst>
            </a:pPr>
            <a:endParaRPr lang="en-IN" sz="1600" dirty="0">
              <a:effectLst/>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1A8EE232-AA4D-BC81-20C0-C00621A4CEC9}"/>
              </a:ext>
            </a:extLst>
          </p:cNvPr>
          <p:cNvPicPr>
            <a:picLocks noChangeAspect="1"/>
          </p:cNvPicPr>
          <p:nvPr/>
        </p:nvPicPr>
        <p:blipFill rotWithShape="1">
          <a:blip r:embed="rId2"/>
          <a:srcRect r="-12" b="18147"/>
          <a:stretch/>
        </p:blipFill>
        <p:spPr>
          <a:xfrm>
            <a:off x="5011140" y="204960"/>
            <a:ext cx="1468353" cy="1828587"/>
          </a:xfrm>
          <a:prstGeom prst="roundRect">
            <a:avLst>
              <a:gd name="adj" fmla="val 5810"/>
            </a:avLst>
          </a:prstGeom>
        </p:spPr>
      </p:pic>
    </p:spTree>
    <p:extLst>
      <p:ext uri="{BB962C8B-B14F-4D97-AF65-F5344CB8AC3E}">
        <p14:creationId xmlns:p14="http://schemas.microsoft.com/office/powerpoint/2010/main" val="4288418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BFD88C-8208-4639-B7DA-B78A43B23EB8}"/>
              </a:ext>
            </a:extLst>
          </p:cNvPr>
          <p:cNvSpPr txBox="1"/>
          <p:nvPr/>
        </p:nvSpPr>
        <p:spPr>
          <a:xfrm>
            <a:off x="485746" y="204960"/>
            <a:ext cx="3984171" cy="1449413"/>
          </a:xfrm>
          <a:prstGeom prst="rect">
            <a:avLst/>
          </a:prstGeom>
        </p:spPr>
        <p:txBody>
          <a:bodyPr vert="horz" lIns="162560" tIns="81280" rIns="162560" bIns="81280" rtlCol="0" anchor="ctr">
            <a:normAutofit/>
          </a:bodyPr>
          <a:lstStyle/>
          <a:p>
            <a:pPr>
              <a:lnSpc>
                <a:spcPct val="90000"/>
              </a:lnSpc>
              <a:spcBef>
                <a:spcPct val="0"/>
              </a:spcBef>
              <a:spcAft>
                <a:spcPts val="1067"/>
              </a:spcAft>
            </a:pPr>
            <a:r>
              <a:rPr lang="en-US" sz="8800" dirty="0">
                <a:latin typeface="+mj-lt"/>
                <a:ea typeface="+mj-ea"/>
                <a:cs typeface="+mj-cs"/>
              </a:rPr>
              <a:t>RULES</a:t>
            </a:r>
          </a:p>
        </p:txBody>
      </p:sp>
      <p:sp>
        <p:nvSpPr>
          <p:cNvPr id="8" name="Rectangle: Rounded Corners 7">
            <a:extLst>
              <a:ext uri="{FF2B5EF4-FFF2-40B4-BE49-F238E27FC236}">
                <a16:creationId xmlns:a16="http://schemas.microsoft.com/office/drawing/2014/main" id="{6425664D-40CF-43AD-8565-F24B6612236E}"/>
              </a:ext>
            </a:extLst>
          </p:cNvPr>
          <p:cNvSpPr/>
          <p:nvPr/>
        </p:nvSpPr>
        <p:spPr>
          <a:xfrm>
            <a:off x="485746" y="1520328"/>
            <a:ext cx="3984171" cy="134045"/>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06D49C2D-607B-43AB-9C44-8A26D2BDD4A6}"/>
              </a:ext>
            </a:extLst>
          </p:cNvPr>
          <p:cNvSpPr txBox="1"/>
          <p:nvPr/>
        </p:nvSpPr>
        <p:spPr>
          <a:xfrm>
            <a:off x="664029" y="1760710"/>
            <a:ext cx="5708225" cy="6486391"/>
          </a:xfrm>
          <a:prstGeom prst="rect">
            <a:avLst/>
          </a:prstGeom>
          <a:noFill/>
        </p:spPr>
        <p:txBody>
          <a:bodyPr wrap="square">
            <a:spAutoFit/>
          </a:bodyPr>
          <a:lstStyle/>
          <a:p>
            <a:pPr marL="342900" lvl="0" indent="-342900">
              <a:spcAft>
                <a:spcPts val="800"/>
              </a:spcAft>
              <a:buSzPts val="1000"/>
              <a:buFont typeface="Symbol" panose="05050102010706020507" pitchFamily="18" charset="2"/>
              <a:buChar char=""/>
              <a:tabLst>
                <a:tab pos="457200" algn="l"/>
              </a:tabLst>
            </a:pPr>
            <a:endParaRPr lang="en-IN" sz="1600" dirty="0">
              <a:solidFill>
                <a:srgbClr val="212529"/>
              </a:solidFill>
              <a:effectLst/>
              <a:ea typeface="Tahoma" panose="020B0604030504040204" pitchFamily="34" charset="0"/>
              <a:cs typeface="Tahoma" panose="020B0604030504040204" pitchFamily="34" charset="0"/>
            </a:endParaRPr>
          </a:p>
          <a:p>
            <a:pPr marL="342900" lvl="0" indent="-342900">
              <a:spcAft>
                <a:spcPts val="800"/>
              </a:spcAft>
              <a:buSzPts val="1000"/>
              <a:buFont typeface="Symbol" panose="05050102010706020507" pitchFamily="18" charset="2"/>
              <a:buChar char=""/>
              <a:tabLst>
                <a:tab pos="457200" algn="l"/>
              </a:tabLst>
            </a:pPr>
            <a:r>
              <a:rPr lang="en-IN" sz="1600" dirty="0">
                <a:solidFill>
                  <a:srgbClr val="212529"/>
                </a:solidFill>
                <a:effectLst/>
                <a:ea typeface="Tahoma" panose="020B0604030504040204" pitchFamily="34" charset="0"/>
                <a:cs typeface="Tahoma" panose="020B0604030504040204" pitchFamily="34" charset="0"/>
              </a:rPr>
              <a:t>The Organiser has the right, in its sole discretion, to maintain the integrity of the Contest. Any attempt by an Applicant to deliberately damage or undermine the legitimate operation of the Contest may be a violation of criminal and civil laws.</a:t>
            </a:r>
            <a:r>
              <a:rPr lang="en-IN" sz="1600" dirty="0">
                <a:solidFill>
                  <a:srgbClr val="212529"/>
                </a:solidFill>
                <a:ea typeface="Tahoma" panose="020B0604030504040204" pitchFamily="34" charset="0"/>
                <a:cs typeface="Tahoma" panose="020B0604030504040204" pitchFamily="34" charset="0"/>
              </a:rPr>
              <a:t> </a:t>
            </a:r>
            <a:r>
              <a:rPr lang="en-IN" sz="1600" dirty="0">
                <a:solidFill>
                  <a:srgbClr val="212529"/>
                </a:solidFill>
                <a:effectLst/>
                <a:ea typeface="Tahoma" panose="020B0604030504040204" pitchFamily="34" charset="0"/>
                <a:cs typeface="Tahoma" panose="020B0604030504040204" pitchFamily="34" charset="0"/>
              </a:rPr>
              <a:t>Should such attempt be made, the Organiser reserves the right to seek damages to the fullest extent permitted by law.</a:t>
            </a:r>
          </a:p>
          <a:p>
            <a:pPr>
              <a:spcBef>
                <a:spcPts val="1650"/>
              </a:spcBef>
              <a:spcAft>
                <a:spcPts val="800"/>
              </a:spcAft>
            </a:pPr>
            <a:r>
              <a:rPr lang="en-IN" sz="1600" b="1" cap="all" dirty="0">
                <a:solidFill>
                  <a:srgbClr val="000000"/>
                </a:solidFill>
                <a:effectLst/>
                <a:ea typeface="Tahoma" panose="020B0604030504040204" pitchFamily="34" charset="0"/>
                <a:cs typeface="Tahoma" panose="020B0604030504040204" pitchFamily="34" charset="0"/>
              </a:rPr>
              <a:t>LIMITATION OF LIABILITY</a:t>
            </a:r>
            <a:endParaRPr lang="en-IN" sz="1600" dirty="0">
              <a:effectLst/>
              <a:ea typeface="Tahoma" panose="020B0604030504040204" pitchFamily="34" charset="0"/>
              <a:cs typeface="Tahoma" panose="020B0604030504040204" pitchFamily="34" charset="0"/>
            </a:endParaRPr>
          </a:p>
          <a:p>
            <a:pPr>
              <a:spcAft>
                <a:spcPts val="800"/>
              </a:spcAft>
            </a:pPr>
            <a:r>
              <a:rPr lang="en-IN" sz="1600" dirty="0">
                <a:solidFill>
                  <a:srgbClr val="212529"/>
                </a:solidFill>
                <a:effectLst/>
                <a:ea typeface="Tahoma" panose="020B0604030504040204" pitchFamily="34" charset="0"/>
                <a:cs typeface="Tahoma" panose="020B0604030504040204" pitchFamily="34" charset="0"/>
              </a:rPr>
              <a:t>By applying, the Applicant agrees to release and hold harmless the Organizer and its subsidiaries, affiliates, advertising and promotion agencies, partners, representatives, agents, successors, assigns, employees, officers, and directors from any liability, illness, injury, death, loss, litigation, claim, or damage that may occur, directly or indirectly, whether caused by negligence or not, from: (</a:t>
            </a:r>
            <a:r>
              <a:rPr lang="en-IN" sz="1600" dirty="0" err="1">
                <a:solidFill>
                  <a:srgbClr val="212529"/>
                </a:solidFill>
                <a:effectLst/>
                <a:ea typeface="Tahoma" panose="020B0604030504040204" pitchFamily="34" charset="0"/>
                <a:cs typeface="Tahoma" panose="020B0604030504040204" pitchFamily="34" charset="0"/>
              </a:rPr>
              <a:t>i</a:t>
            </a:r>
            <a:r>
              <a:rPr lang="en-IN" sz="1600" dirty="0">
                <a:solidFill>
                  <a:srgbClr val="212529"/>
                </a:solidFill>
                <a:effectLst/>
                <a:ea typeface="Tahoma" panose="020B0604030504040204" pitchFamily="34" charset="0"/>
                <a:cs typeface="Tahoma" panose="020B0604030504040204" pitchFamily="34" charset="0"/>
              </a:rPr>
              <a:t>) the Applicant's participation in the Contest and/or its acceptance, possession, use, or misuse of the Award or; (ii) technical failures of any kind, including but not limited to the malfunction of any computer, cable, network, hardware, or software, or other mechanical equipment; (iii) the unavailability or inaccessibility of any transmissions, telephone, or Internet service; (iv) unauthorized human intervention in any part of the entry process or the Promotion.</a:t>
            </a:r>
            <a:endParaRPr lang="en-IN" sz="1600" dirty="0">
              <a:effectLst/>
              <a:ea typeface="Tahoma" panose="020B0604030504040204" pitchFamily="34" charset="0"/>
              <a:cs typeface="Tahoma" panose="020B0604030504040204" pitchFamily="34" charset="0"/>
            </a:endParaRPr>
          </a:p>
          <a:p>
            <a:pPr>
              <a:spcAft>
                <a:spcPts val="800"/>
              </a:spcAft>
            </a:pPr>
            <a:r>
              <a:rPr lang="en-IN" sz="1600" dirty="0">
                <a:effectLst/>
                <a:ea typeface="Tahoma" panose="020B0604030504040204" pitchFamily="34" charset="0"/>
                <a:cs typeface="Tahoma" panose="020B0604030504040204" pitchFamily="34" charset="0"/>
              </a:rPr>
              <a:t> </a:t>
            </a:r>
          </a:p>
        </p:txBody>
      </p:sp>
      <p:pic>
        <p:nvPicPr>
          <p:cNvPr id="3" name="Picture 2">
            <a:extLst>
              <a:ext uri="{FF2B5EF4-FFF2-40B4-BE49-F238E27FC236}">
                <a16:creationId xmlns:a16="http://schemas.microsoft.com/office/drawing/2014/main" id="{305BBB29-E026-F7C9-E893-C3D35974F712}"/>
              </a:ext>
            </a:extLst>
          </p:cNvPr>
          <p:cNvPicPr>
            <a:picLocks noChangeAspect="1"/>
          </p:cNvPicPr>
          <p:nvPr/>
        </p:nvPicPr>
        <p:blipFill rotWithShape="1">
          <a:blip r:embed="rId2"/>
          <a:srcRect r="-12" b="18147"/>
          <a:stretch/>
        </p:blipFill>
        <p:spPr>
          <a:xfrm>
            <a:off x="5011140" y="204960"/>
            <a:ext cx="1468353" cy="1828587"/>
          </a:xfrm>
          <a:prstGeom prst="roundRect">
            <a:avLst>
              <a:gd name="adj" fmla="val 5810"/>
            </a:avLst>
          </a:prstGeom>
        </p:spPr>
      </p:pic>
    </p:spTree>
    <p:extLst>
      <p:ext uri="{BB962C8B-B14F-4D97-AF65-F5344CB8AC3E}">
        <p14:creationId xmlns:p14="http://schemas.microsoft.com/office/powerpoint/2010/main" val="5714462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893</Words>
  <Application>Microsoft Office PowerPoint</Application>
  <PresentationFormat>A4 Paper (210x297 mm)</PresentationFormat>
  <Paragraphs>38</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Amasis MT Pro</vt:lpstr>
      <vt:lpstr>Arial</vt:lpstr>
      <vt:lpstr>Calibri</vt:lpstr>
      <vt:lpstr>Calibri Light</vt:lpstr>
      <vt:lpstr>Symbol</vt:lpstr>
      <vt:lpstr>Office Theme</vt:lpstr>
      <vt:lpstr>RULES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RULES</dc:title>
  <dc:creator>Varsha Prasad</dc:creator>
  <cp:lastModifiedBy>Greycaps .</cp:lastModifiedBy>
  <cp:revision>17</cp:revision>
  <dcterms:created xsi:type="dcterms:W3CDTF">2020-08-04T15:03:22Z</dcterms:created>
  <dcterms:modified xsi:type="dcterms:W3CDTF">2023-09-23T06:22:09Z</dcterms:modified>
</cp:coreProperties>
</file>